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E1B"/>
    <a:srgbClr val="A8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96797" autoAdjust="0"/>
  </p:normalViewPr>
  <p:slideViewPr>
    <p:cSldViewPr>
      <p:cViewPr>
        <p:scale>
          <a:sx n="68" d="100"/>
          <a:sy n="68" d="100"/>
        </p:scale>
        <p:origin x="-152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8F9FE-872D-4427-8A9B-79F871562CD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D7D10-0ED4-4D8F-AA7C-BC3FFAF8E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9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7D10-0ED4-4D8F-AA7C-BC3FFAF8EE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68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7D10-0ED4-4D8F-AA7C-BC3FFAF8EEA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74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7D10-0ED4-4D8F-AA7C-BC3FFAF8EE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86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D7D10-0ED4-4D8F-AA7C-BC3FFAF8EEA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7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4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6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4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4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2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7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4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929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4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BB9F5-D2D2-4295-B678-113D36B72BB9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9340F-2C20-4CAA-88B9-2994A1BF2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>
            <a:off x="762000" y="228600"/>
            <a:ext cx="7987145" cy="6248400"/>
          </a:xfrm>
          <a:prstGeom prst="donu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2151727"/>
            <a:ext cx="63107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dirty="0" smtClean="0">
                <a:solidFill>
                  <a:schemeClr val="accent6"/>
                </a:solidFill>
                <a:latin typeface="Copperplate Gothic Bold" panose="020E0705020206020404" pitchFamily="34" charset="0"/>
              </a:rPr>
              <a:t>Reiki Therapy</a:t>
            </a:r>
            <a:endParaRPr lang="en-US" sz="8000" dirty="0">
              <a:solidFill>
                <a:schemeClr val="accent6"/>
              </a:solidFill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31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4068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7994" y="430565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Reiki Therapy?</a:t>
            </a:r>
            <a:endParaRPr lang="en-US" sz="4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514" y="1447800"/>
            <a:ext cx="73386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Reiki therapy is a form of energy healing that promotes a calm mental state and enables anxiety and stress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(</a:t>
            </a:r>
            <a:r>
              <a:rPr lang="en-US" sz="2800" dirty="0" smtClean="0"/>
              <a:t>Newman</a:t>
            </a:r>
            <a:r>
              <a:rPr lang="en-US" sz="2800" dirty="0"/>
              <a:t>, 2020).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305" y="3048000"/>
            <a:ext cx="4724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involves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driving positivity into one's body through a spiritual power by a practitioner known as a Reiki Master. He touches areas of the body that are affected, channeling this energy as the body feeds the pleasing vigor.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4400" y1="64264" x2="48800" y2="78378"/>
                        <a14:foregroundMark x1="49800" y1="79880" x2="54200" y2="71471"/>
                        <a14:foregroundMark x1="52600" y1="71471" x2="56800" y2="64264"/>
                        <a14:foregroundMark x1="49200" y1="84685" x2="54400" y2="75375"/>
                        <a14:backgroundMark x1="39400" y1="38138" x2="39400" y2="38138"/>
                        <a14:backgroundMark x1="44400" y1="25826" x2="44400" y2="25826"/>
                        <a14:backgroundMark x1="56000" y1="15916" x2="18400" y2="49550"/>
                        <a14:backgroundMark x1="54400" y1="75075" x2="54400" y2="75075"/>
                        <a14:backgroundMark x1="54800" y1="76877" x2="51600" y2="80480"/>
                        <a14:backgroundMark x1="52000" y1="75976" x2="53000" y2="75375"/>
                        <a14:backgroundMark x1="53800" y1="73273" x2="53800" y2="73273"/>
                        <a14:backgroundMark x1="51400" y1="82282" x2="51400" y2="82282"/>
                        <a14:backgroundMark x1="50000" y1="82282" x2="50000" y2="82282"/>
                        <a14:backgroundMark x1="56400" y1="65165" x2="56400" y2="65165"/>
                        <a14:backgroundMark x1="49200" y1="37237" x2="49200" y2="37237"/>
                        <a14:backgroundMark x1="48600" y1="39039" x2="48600" y2="39039"/>
                        <a14:backgroundMark x1="54800" y1="72673" x2="49200" y2="84985"/>
                        <a14:backgroundMark x1="54600" y1="74474" x2="53800" y2="73574"/>
                        <a14:backgroundMark x1="54000" y1="69069" x2="52800" y2="74174"/>
                        <a14:backgroundMark x1="55600" y1="56456" x2="55600" y2="56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76336"/>
            <a:ext cx="7205093" cy="479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39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9557"/>
            <a:ext cx="4800600" cy="10544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Reiki Therapy</a:t>
            </a:r>
            <a:b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676400"/>
            <a:ext cx="5029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Promotes Harmony &amp; Balance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relaxation and helps the body release stress and tension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Dissolves energy blocks and promotes natural balance between mind, body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spirit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Assists the body in cleansing itself from toxins and supports the immune system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Clears the mind and improves focus as you feel grounded &amp;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centered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Aids better sleep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Accelerates the body’s self-healing ability as you start to return to your natural state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relieve pain and supports the physical body healing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spiritual growth and emotional cleansing</a:t>
            </a:r>
          </a:p>
          <a:p>
            <a:pPr marL="342900" indent="-342900" algn="just">
              <a:buFontTx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learn Reiki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yourself (Newman, 2020)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042" b="100000" l="30000" r="66117">
                        <a14:backgroundMark x1="31755" y1="88986" x2="31755" y2="88986"/>
                        <a14:backgroundMark x1="32181" y1="92179" x2="32181" y2="92179"/>
                        <a14:backgroundMark x1="37660" y1="87390" x2="37660" y2="873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28600"/>
            <a:ext cx="9144000" cy="609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20782"/>
            <a:ext cx="9144000" cy="68787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10969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 and Contraindications of Reiki therapy</a:t>
            </a:r>
            <a:endParaRPr lang="en-US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3400" y="1309887"/>
            <a:ext cx="4776355" cy="387864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90600" y="2226617"/>
            <a:ext cx="8153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 therapy is useful in managing: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Mental illness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Insomnia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Heart Diseases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Autism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100945" y="2768758"/>
            <a:ext cx="4776355" cy="387864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6799" y="3439391"/>
            <a:ext cx="36957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Contraindications</a:t>
            </a:r>
          </a:p>
          <a:p>
            <a:endParaRPr lang="en-US" dirty="0" smtClean="0"/>
          </a:p>
          <a:p>
            <a:r>
              <a:rPr lang="en-US" dirty="0" smtClean="0"/>
              <a:t>Patients who are not qualified to receive this therapy. chemo and radiotherapy patients, </a:t>
            </a:r>
          </a:p>
          <a:p>
            <a:r>
              <a:rPr lang="en-US" dirty="0" smtClean="0"/>
              <a:t>epileptic groups, </a:t>
            </a:r>
          </a:p>
          <a:p>
            <a:r>
              <a:rPr lang="en-US" dirty="0" smtClean="0"/>
              <a:t>people taking medication for hypertension, </a:t>
            </a:r>
          </a:p>
          <a:p>
            <a:r>
              <a:rPr lang="en-US" dirty="0" smtClean="0"/>
              <a:t>amputees, and</a:t>
            </a:r>
          </a:p>
          <a:p>
            <a:r>
              <a:rPr lang="en-US" dirty="0" smtClean="0"/>
              <a:t> people with broken bones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89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09600" y="468502"/>
            <a:ext cx="3429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that may benefit from the </a:t>
            </a:r>
            <a:r>
              <a:rPr lang="en-US" sz="40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Reikiology</a:t>
            </a:r>
            <a:endParaRPr lang="en-US" sz="40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33">
                        <a14:foregroundMark x1="69336" y1="21769" x2="61523" y2="18538"/>
                        <a14:foregroundMark x1="69629" y1="48077" x2="68359" y2="54000"/>
                        <a14:backgroundMark x1="15723" y1="17000" x2="15723" y2="17000"/>
                        <a14:backgroundMark x1="5469" y1="32692" x2="5469" y2="32692"/>
                        <a14:backgroundMark x1="3320" y1="35615" x2="3320" y2="35615"/>
                        <a14:backgroundMark x1="1367" y1="38077" x2="1367" y2="38077"/>
                        <a14:backgroundMark x1="2637" y1="32462" x2="2637" y2="32462"/>
                        <a14:backgroundMark x1="7617" y1="27769" x2="7617" y2="27769"/>
                        <a14:backgroundMark x1="7324" y1="25077" x2="7324" y2="25077"/>
                        <a14:backgroundMark x1="21973" y1="24615" x2="21973" y2="24615"/>
                        <a14:backgroundMark x1="16992" y1="55846" x2="16992" y2="55846"/>
                        <a14:backgroundMark x1="19824" y1="55846" x2="19824" y2="55846"/>
                        <a14:backgroundMark x1="19824" y1="58308" x2="19824" y2="58308"/>
                        <a14:backgroundMark x1="14844" y1="63154" x2="14844" y2="63154"/>
                        <a14:backgroundMark x1="16406" y1="55077" x2="16406" y2="55077"/>
                        <a14:backgroundMark x1="8301" y1="31231" x2="8301" y2="31231"/>
                        <a14:backgroundMark x1="9180" y1="24615" x2="9180" y2="24615"/>
                        <a14:backgroundMark x1="9180" y1="17231" x2="9180" y2="17231"/>
                        <a14:backgroundMark x1="36328" y1="12308" x2="36328" y2="12308"/>
                        <a14:backgroundMark x1="35449" y1="15462" x2="35449" y2="15462"/>
                        <a14:backgroundMark x1="19531" y1="62923" x2="19531" y2="62923"/>
                        <a14:backgroundMark x1="20117" y1="62231" x2="16699" y2="52385"/>
                        <a14:backgroundMark x1="6445" y1="26538" x2="32031" y2="9308"/>
                        <a14:backgroundMark x1="83789" y1="52385" x2="85352" y2="51846"/>
                        <a14:backgroundMark x1="85352" y1="55077" x2="79102" y2="46231"/>
                        <a14:backgroundMark x1="18066" y1="22769" x2="13770" y2="28923"/>
                        <a14:backgroundMark x1="30566" y1="22462" x2="33984" y2="13154"/>
                        <a14:backgroundMark x1="32422" y1="31846" x2="35547" y2="30846"/>
                        <a14:backgroundMark x1="75879" y1="47308" x2="75879" y2="47308"/>
                        <a14:backgroundMark x1="76465" y1="26154" x2="76465" y2="26154"/>
                        <a14:backgroundMark x1="74414" y1="47462" x2="73145" y2="46000"/>
                        <a14:backgroundMark x1="28711" y1="33154" x2="28711" y2="33154"/>
                        <a14:backgroundMark x1="41797" y1="33538" x2="41797" y2="33538"/>
                        <a14:backgroundMark x1="40332" y1="34154" x2="40332" y2="34154"/>
                        <a14:backgroundMark x1="41016" y1="34154" x2="38574" y2="32385"/>
                        <a14:backgroundMark x1="72461" y1="45923" x2="69824" y2="44923"/>
                        <a14:backgroundMark x1="68555" y1="45154" x2="68555" y2="45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-461353"/>
            <a:ext cx="5638799" cy="715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0702" y="3194959"/>
            <a:ext cx="335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Older people may hugely benefit from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Reikiology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since their immunity levels are low; hence are at risk of contracting many health issues ranging from chronic heart diseases to mental diseases.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6982" y="1142999"/>
            <a:ext cx="472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trends regarding the modality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2282" y="3289625"/>
            <a:ext cx="373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trend associated with Reiki therapy is that over the years people have done a lot of research on it, but for some strange reason, the study doesn't match up to the people seeking the therapy (Chris,2020)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0" b="98635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76" y="1036110"/>
            <a:ext cx="8915400" cy="590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23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386715"/>
            <a:ext cx="5791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of the modality</a:t>
            </a:r>
          </a:p>
          <a:p>
            <a:r>
              <a:rPr lang="en-US" dirty="0"/>
              <a:t>           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930">
            <a:off x="1655711" y="1379389"/>
            <a:ext cx="8130528" cy="609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4745" y="1219201"/>
            <a:ext cx="39600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Reikiology</a:t>
            </a:r>
            <a:r>
              <a:rPr lang="en-US" sz="4000" dirty="0"/>
              <a:t> </a:t>
            </a:r>
            <a:r>
              <a:rPr lang="en-US" sz="4000" dirty="0" smtClean="0"/>
              <a:t>costs </a:t>
            </a:r>
            <a:r>
              <a:rPr lang="en-US" sz="4000" dirty="0"/>
              <a:t>on average $60 to $80 a session and it is advised to go for two or three sessions a week </a:t>
            </a:r>
          </a:p>
        </p:txBody>
      </p:sp>
    </p:spTree>
    <p:extLst>
      <p:ext uri="{BB962C8B-B14F-4D97-AF65-F5344CB8AC3E}">
        <p14:creationId xmlns:p14="http://schemas.microsoft.com/office/powerpoint/2010/main" val="261514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601200" cy="7162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295400" y="2085347"/>
            <a:ext cx="7010400" cy="3858253"/>
          </a:xfrm>
          <a:prstGeom prst="roundRect">
            <a:avLst/>
          </a:prstGeom>
          <a:solidFill>
            <a:srgbClr val="F57E1B"/>
          </a:solidFill>
          <a:ln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400" y="2557086"/>
            <a:ext cx="5943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Reiki therapy is that anyone can learn how to practice. It can be practiced on someone else, or one can practice it on oneself.  A child and an older person can receive the training from a qualified Reiki Master that takes up to 10 hours. No credentials and knowledge of health care is required. The advantage of learning to do self </a:t>
            </a:r>
            <a:r>
              <a:rPr lang="en-US" sz="2000" dirty="0" err="1" smtClean="0"/>
              <a:t>Reikiology</a:t>
            </a:r>
            <a:r>
              <a:rPr lang="en-US" sz="2000" dirty="0" smtClean="0"/>
              <a:t> is that if you suffer from any illnesses that can be cured through the therapy, you can perform it on yourself.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491517"/>
            <a:ext cx="599209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involved in practicing the modality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6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934622"/>
            <a:ext cx="8763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Chris. (2020). Some Very Interesting Reiki Trends | Reiki Simplified. Reiki Simplified. Retrievedfromhttps://reikisimplified.com/reikitrends/#The_8220What_is_Reiki8221_Trend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Colin, M. (2018). </a:t>
            </a:r>
            <a:r>
              <a:rPr lang="en-US" i="1" dirty="0"/>
              <a:t>Effects, indications, contraindications of Reiki</a:t>
            </a:r>
            <a:r>
              <a:rPr lang="en-US" dirty="0"/>
              <a:t>. Healing Reiki in London. Retrieved 22 April 2020, from </a:t>
            </a:r>
            <a:r>
              <a:rPr lang="en-US" dirty="0">
                <a:solidFill>
                  <a:schemeClr val="accent6"/>
                </a:solidFill>
              </a:rPr>
              <a:t>https://www.healingreiki.co.uk/effects-indications-contraindications-of-reiki</a:t>
            </a:r>
            <a:r>
              <a:rPr lang="en-US" dirty="0" smtClean="0">
                <a:solidFill>
                  <a:schemeClr val="accent6"/>
                </a:solidFill>
              </a:rPr>
              <a:t>/</a:t>
            </a:r>
            <a:endParaRPr lang="en-US" dirty="0"/>
          </a:p>
          <a:p>
            <a:r>
              <a:rPr lang="en-US" dirty="0"/>
              <a:t>K, J. (2020). 2020 Reiki Session Cost (with Local Prices) // </a:t>
            </a:r>
            <a:r>
              <a:rPr lang="en-US" dirty="0" err="1"/>
              <a:t>Thervo</a:t>
            </a:r>
            <a:r>
              <a:rPr lang="en-US" dirty="0"/>
              <a:t>. </a:t>
            </a:r>
            <a:r>
              <a:rPr lang="en-US" dirty="0" err="1"/>
              <a:t>Thervo</a:t>
            </a:r>
            <a:r>
              <a:rPr lang="en-US" dirty="0"/>
              <a:t>. Retrieved 22 April 2020, from </a:t>
            </a:r>
            <a:r>
              <a:rPr lang="en-US" u="sng" dirty="0">
                <a:solidFill>
                  <a:schemeClr val="accent6"/>
                </a:solidFill>
              </a:rPr>
              <a:t>https://</a:t>
            </a:r>
            <a:r>
              <a:rPr lang="en-US" u="sng" dirty="0" smtClean="0">
                <a:solidFill>
                  <a:schemeClr val="accent6"/>
                </a:solidFill>
              </a:rPr>
              <a:t>thervo.com/costs/reiki-session-cost</a:t>
            </a:r>
            <a:r>
              <a:rPr lang="en-US" dirty="0">
                <a:solidFill>
                  <a:schemeClr val="accent6"/>
                </a:solidFill>
              </a:rPr>
              <a:t>.</a:t>
            </a:r>
            <a:endParaRPr lang="en-US" dirty="0" smtClean="0">
              <a:solidFill>
                <a:schemeClr val="accent6"/>
              </a:solidFill>
            </a:endParaRPr>
          </a:p>
          <a:p>
            <a:endParaRPr lang="en-US" dirty="0"/>
          </a:p>
          <a:p>
            <a:r>
              <a:rPr lang="en-US" dirty="0"/>
              <a:t>Miles, P. (2020). </a:t>
            </a:r>
            <a:r>
              <a:rPr lang="en-US" i="1" dirty="0"/>
              <a:t>Can I Learn Reiki Myself? | Taking Charge of Your Health &amp; Wellbeing</a:t>
            </a:r>
            <a:r>
              <a:rPr lang="en-US" dirty="0"/>
              <a:t>. Taking Charge of Your Health &amp; Wellbeing. Retrieved 22 April 2020, from </a:t>
            </a:r>
            <a:r>
              <a:rPr lang="en-US" dirty="0">
                <a:solidFill>
                  <a:schemeClr val="accent6"/>
                </a:solidFill>
              </a:rPr>
              <a:t>https</a:t>
            </a:r>
            <a:r>
              <a:rPr lang="en-US" dirty="0"/>
              <a:t>://</a:t>
            </a:r>
            <a:r>
              <a:rPr lang="en-US" dirty="0" smtClean="0">
                <a:solidFill>
                  <a:schemeClr val="accent6"/>
                </a:solidFill>
              </a:rPr>
              <a:t>www.takingcharge.csh.umn.edu/can-i-learn-reiki-myself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Newman, T. (2020). Reiki: What is it and are there benefits?. Medicalnewstoday.com. Retrieved from </a:t>
            </a:r>
            <a:r>
              <a:rPr lang="en-US" u="sng" dirty="0">
                <a:solidFill>
                  <a:schemeClr val="accent6"/>
                </a:solidFill>
              </a:rPr>
              <a:t>https://</a:t>
            </a:r>
            <a:r>
              <a:rPr lang="en-US" u="sng" dirty="0" smtClean="0">
                <a:solidFill>
                  <a:schemeClr val="accent6"/>
                </a:solidFill>
              </a:rPr>
              <a:t>www.medicalnewstoday.com/articles/308772#what-happens-in-a-reiki-session</a:t>
            </a:r>
            <a:endParaRPr lang="en-US" dirty="0" smtClean="0">
              <a:solidFill>
                <a:schemeClr val="accent6"/>
              </a:solidFill>
            </a:endParaRPr>
          </a:p>
          <a:p>
            <a:endParaRPr lang="en-US" dirty="0"/>
          </a:p>
          <a:p>
            <a:r>
              <a:rPr lang="en-US" dirty="0"/>
              <a:t>Writer, L. (2019). Reiki Precautions - Contraindications to Reiki Treatments |. Lishn.org. Retrieved 22 April 2020, from </a:t>
            </a:r>
            <a:r>
              <a:rPr lang="en-US" dirty="0">
                <a:solidFill>
                  <a:schemeClr val="accent6"/>
                </a:solidFill>
              </a:rPr>
              <a:t>https://lishn.org/reiki-precautions-contraindications-to-reiki-treatments/.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274022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07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474</Words>
  <Application>Microsoft Office PowerPoint</Application>
  <PresentationFormat>On-screen Show (4:3)</PresentationFormat>
  <Paragraphs>56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Benefits of Reiki Therapy  </vt:lpstr>
      <vt:lpstr>Indications and Contraindications of Reiki therapy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21</cp:revision>
  <dcterms:created xsi:type="dcterms:W3CDTF">2020-04-22T15:33:37Z</dcterms:created>
  <dcterms:modified xsi:type="dcterms:W3CDTF">2020-04-22T18:02:23Z</dcterms:modified>
</cp:coreProperties>
</file>